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Anton" charset="1" panose="00000500000000000000"/>
      <p:regular r:id="rId13"/>
    </p:embeddedFont>
    <p:embeddedFont>
      <p:font typeface="Horizon" charset="1" panose="02000500000000000000"/>
      <p:regular r:id="rId14"/>
    </p:embeddedFont>
    <p:embeddedFont>
      <p:font typeface="Questrial" charset="1" panose="02000000000000000000"/>
      <p:regular r:id="rId15"/>
    </p:embeddedFont>
    <p:embeddedFont>
      <p:font typeface="Open Sans" charset="1" panose="020B0606030504020204"/>
      <p:regular r:id="rId16"/>
    </p:embeddedFont>
    <p:embeddedFont>
      <p:font typeface="Open Sauce Light" charset="1" panose="000004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6.jpeg" Type="http://schemas.openxmlformats.org/officeDocument/2006/relationships/image"/><Relationship Id="rId6" Target="../media/image9.png" Type="http://schemas.openxmlformats.org/officeDocument/2006/relationships/image"/><Relationship Id="rId7"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12.png" Type="http://schemas.openxmlformats.org/officeDocument/2006/relationships/image"/><Relationship Id="rId5" Target="../media/image1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341516" y="-6651025"/>
            <a:ext cx="16110923" cy="16747642"/>
          </a:xfrm>
          <a:custGeom>
            <a:avLst/>
            <a:gdLst/>
            <a:ahLst/>
            <a:cxnLst/>
            <a:rect r="r" b="b" t="t" l="l"/>
            <a:pathLst>
              <a:path h="16747642" w="16110923">
                <a:moveTo>
                  <a:pt x="0" y="0"/>
                </a:moveTo>
                <a:lnTo>
                  <a:pt x="16110923" y="0"/>
                </a:lnTo>
                <a:lnTo>
                  <a:pt x="16110923" y="16747642"/>
                </a:lnTo>
                <a:lnTo>
                  <a:pt x="0" y="16747642"/>
                </a:lnTo>
                <a:lnTo>
                  <a:pt x="0" y="0"/>
                </a:lnTo>
                <a:close/>
              </a:path>
            </a:pathLst>
          </a:custGeom>
          <a:blipFill>
            <a:blip r:embed="rId2"/>
            <a:stretch>
              <a:fillRect l="0" t="0" r="0" b="0"/>
            </a:stretch>
          </a:blipFill>
        </p:spPr>
      </p:sp>
      <p:sp>
        <p:nvSpPr>
          <p:cNvPr name="Freeform 3" id="3"/>
          <p:cNvSpPr/>
          <p:nvPr/>
        </p:nvSpPr>
        <p:spPr>
          <a:xfrm flipH="false" flipV="false" rot="0">
            <a:off x="-4977055" y="-3794226"/>
            <a:ext cx="14739066" cy="13670484"/>
          </a:xfrm>
          <a:custGeom>
            <a:avLst/>
            <a:gdLst/>
            <a:ahLst/>
            <a:cxnLst/>
            <a:rect r="r" b="b" t="t" l="l"/>
            <a:pathLst>
              <a:path h="13670484" w="14739066">
                <a:moveTo>
                  <a:pt x="0" y="0"/>
                </a:moveTo>
                <a:lnTo>
                  <a:pt x="14739066" y="0"/>
                </a:lnTo>
                <a:lnTo>
                  <a:pt x="14739066" y="13670484"/>
                </a:lnTo>
                <a:lnTo>
                  <a:pt x="0" y="13670484"/>
                </a:lnTo>
                <a:lnTo>
                  <a:pt x="0" y="0"/>
                </a:lnTo>
                <a:close/>
              </a:path>
            </a:pathLst>
          </a:custGeom>
          <a:blipFill>
            <a:blip r:embed="rId3">
              <a:alphaModFix amt="50000"/>
            </a:blip>
            <a:stretch>
              <a:fillRect l="0" t="0" r="0" b="0"/>
            </a:stretch>
          </a:blipFill>
        </p:spPr>
      </p:sp>
      <p:sp>
        <p:nvSpPr>
          <p:cNvPr name="Freeform 4" id="4"/>
          <p:cNvSpPr/>
          <p:nvPr/>
        </p:nvSpPr>
        <p:spPr>
          <a:xfrm flipH="false" flipV="false" rot="0">
            <a:off x="7752700" y="1023367"/>
            <a:ext cx="14885337" cy="14885337"/>
          </a:xfrm>
          <a:custGeom>
            <a:avLst/>
            <a:gdLst/>
            <a:ahLst/>
            <a:cxnLst/>
            <a:rect r="r" b="b" t="t" l="l"/>
            <a:pathLst>
              <a:path h="14885337" w="14885337">
                <a:moveTo>
                  <a:pt x="0" y="0"/>
                </a:moveTo>
                <a:lnTo>
                  <a:pt x="14885337" y="0"/>
                </a:lnTo>
                <a:lnTo>
                  <a:pt x="14885337" y="14885337"/>
                </a:lnTo>
                <a:lnTo>
                  <a:pt x="0" y="14885337"/>
                </a:lnTo>
                <a:lnTo>
                  <a:pt x="0" y="0"/>
                </a:lnTo>
                <a:close/>
              </a:path>
            </a:pathLst>
          </a:custGeom>
          <a:blipFill>
            <a:blip r:embed="rId4">
              <a:alphaModFix amt="43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527114" y="583059"/>
            <a:ext cx="16110923" cy="16747642"/>
          </a:xfrm>
          <a:custGeom>
            <a:avLst/>
            <a:gdLst/>
            <a:ahLst/>
            <a:cxnLst/>
            <a:rect r="r" b="b" t="t" l="l"/>
            <a:pathLst>
              <a:path h="16747642" w="16110923">
                <a:moveTo>
                  <a:pt x="0" y="0"/>
                </a:moveTo>
                <a:lnTo>
                  <a:pt x="16110923" y="0"/>
                </a:lnTo>
                <a:lnTo>
                  <a:pt x="16110923" y="16747642"/>
                </a:lnTo>
                <a:lnTo>
                  <a:pt x="0" y="16747642"/>
                </a:lnTo>
                <a:lnTo>
                  <a:pt x="0" y="0"/>
                </a:lnTo>
                <a:close/>
              </a:path>
            </a:pathLst>
          </a:custGeom>
          <a:blipFill>
            <a:blip r:embed="rId2"/>
            <a:stretch>
              <a:fillRect l="0" t="0" r="0" b="0"/>
            </a:stretch>
          </a:blipFill>
        </p:spPr>
      </p:sp>
      <p:grpSp>
        <p:nvGrpSpPr>
          <p:cNvPr name="Group 6" id="6"/>
          <p:cNvGrpSpPr/>
          <p:nvPr/>
        </p:nvGrpSpPr>
        <p:grpSpPr>
          <a:xfrm rot="0">
            <a:off x="2246073" y="1722796"/>
            <a:ext cx="13553875" cy="6841409"/>
            <a:chOff x="0" y="0"/>
            <a:chExt cx="3569745" cy="1801853"/>
          </a:xfrm>
        </p:grpSpPr>
        <p:sp>
          <p:nvSpPr>
            <p:cNvPr name="Freeform 7" id="7"/>
            <p:cNvSpPr/>
            <p:nvPr/>
          </p:nvSpPr>
          <p:spPr>
            <a:xfrm flipH="false" flipV="false" rot="0">
              <a:off x="0" y="0"/>
              <a:ext cx="3569745" cy="1801853"/>
            </a:xfrm>
            <a:custGeom>
              <a:avLst/>
              <a:gdLst/>
              <a:ahLst/>
              <a:cxnLst/>
              <a:rect r="r" b="b" t="t" l="l"/>
              <a:pathLst>
                <a:path h="1801853" w="3569745">
                  <a:moveTo>
                    <a:pt x="0" y="0"/>
                  </a:moveTo>
                  <a:lnTo>
                    <a:pt x="3569745" y="0"/>
                  </a:lnTo>
                  <a:lnTo>
                    <a:pt x="3569745" y="1801853"/>
                  </a:lnTo>
                  <a:lnTo>
                    <a:pt x="0" y="1801853"/>
                  </a:lnTo>
                  <a:close/>
                </a:path>
              </a:pathLst>
            </a:custGeom>
            <a:solidFill>
              <a:srgbClr val="0038A8">
                <a:alpha val="40000"/>
              </a:srgbClr>
            </a:solidFill>
          </p:spPr>
        </p:sp>
        <p:sp>
          <p:nvSpPr>
            <p:cNvPr name="TextBox 8" id="8"/>
            <p:cNvSpPr txBox="true"/>
            <p:nvPr/>
          </p:nvSpPr>
          <p:spPr>
            <a:xfrm>
              <a:off x="0" y="-47625"/>
              <a:ext cx="3569745" cy="184947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660476" y="5831674"/>
            <a:ext cx="10922100" cy="1505763"/>
            <a:chOff x="0" y="0"/>
            <a:chExt cx="2876602" cy="396579"/>
          </a:xfrm>
        </p:grpSpPr>
        <p:sp>
          <p:nvSpPr>
            <p:cNvPr name="Freeform 10" id="10"/>
            <p:cNvSpPr/>
            <p:nvPr/>
          </p:nvSpPr>
          <p:spPr>
            <a:xfrm flipH="false" flipV="false" rot="0">
              <a:off x="0" y="0"/>
              <a:ext cx="2876602" cy="396579"/>
            </a:xfrm>
            <a:custGeom>
              <a:avLst/>
              <a:gdLst/>
              <a:ahLst/>
              <a:cxnLst/>
              <a:rect r="r" b="b" t="t" l="l"/>
              <a:pathLst>
                <a:path h="396579" w="2876602">
                  <a:moveTo>
                    <a:pt x="0" y="0"/>
                  </a:moveTo>
                  <a:lnTo>
                    <a:pt x="2876602" y="0"/>
                  </a:lnTo>
                  <a:lnTo>
                    <a:pt x="2876602" y="396579"/>
                  </a:lnTo>
                  <a:lnTo>
                    <a:pt x="0" y="396579"/>
                  </a:lnTo>
                  <a:close/>
                </a:path>
              </a:pathLst>
            </a:custGeom>
            <a:solidFill>
              <a:srgbClr val="0038A8"/>
            </a:solidFill>
          </p:spPr>
        </p:sp>
        <p:sp>
          <p:nvSpPr>
            <p:cNvPr name="TextBox 11" id="11"/>
            <p:cNvSpPr txBox="true"/>
            <p:nvPr/>
          </p:nvSpPr>
          <p:spPr>
            <a:xfrm>
              <a:off x="0" y="-47625"/>
              <a:ext cx="2876602" cy="444204"/>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288107" y="-490923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6"/>
            <a:stretch>
              <a:fillRect l="0" t="0" r="0" b="0"/>
            </a:stretch>
          </a:blipFill>
        </p:spPr>
      </p:sp>
      <p:sp>
        <p:nvSpPr>
          <p:cNvPr name="TextBox 13" id="13"/>
          <p:cNvSpPr txBox="true"/>
          <p:nvPr/>
        </p:nvSpPr>
        <p:spPr>
          <a:xfrm rot="0">
            <a:off x="2246073" y="2948887"/>
            <a:ext cx="13553875" cy="2538710"/>
          </a:xfrm>
          <a:prstGeom prst="rect">
            <a:avLst/>
          </a:prstGeom>
        </p:spPr>
        <p:txBody>
          <a:bodyPr anchor="t" rtlCol="false" tIns="0" lIns="0" bIns="0" rIns="0">
            <a:spAutoFit/>
          </a:bodyPr>
          <a:lstStyle/>
          <a:p>
            <a:pPr algn="ctr">
              <a:lnSpc>
                <a:spcPts val="20721"/>
              </a:lnSpc>
              <a:spcBef>
                <a:spcPct val="0"/>
              </a:spcBef>
            </a:pPr>
            <a:r>
              <a:rPr lang="en-US" sz="14800" spc="814">
                <a:solidFill>
                  <a:srgbClr val="FFFFFF"/>
                </a:solidFill>
                <a:latin typeface="Anton"/>
                <a:ea typeface="Anton"/>
                <a:cs typeface="Anton"/>
                <a:sym typeface="Anton"/>
              </a:rPr>
              <a:t>SPACE VOYAGERS</a:t>
            </a:r>
          </a:p>
        </p:txBody>
      </p:sp>
      <p:sp>
        <p:nvSpPr>
          <p:cNvPr name="TextBox 14" id="14"/>
          <p:cNvSpPr txBox="true"/>
          <p:nvPr/>
        </p:nvSpPr>
        <p:spPr>
          <a:xfrm rot="0">
            <a:off x="3660476" y="5860998"/>
            <a:ext cx="10922100" cy="1221486"/>
          </a:xfrm>
          <a:prstGeom prst="rect">
            <a:avLst/>
          </a:prstGeom>
        </p:spPr>
        <p:txBody>
          <a:bodyPr anchor="t" rtlCol="false" tIns="0" lIns="0" bIns="0" rIns="0">
            <a:spAutoFit/>
          </a:bodyPr>
          <a:lstStyle/>
          <a:p>
            <a:pPr algn="ctr">
              <a:lnSpc>
                <a:spcPts val="9323"/>
              </a:lnSpc>
              <a:spcBef>
                <a:spcPct val="0"/>
              </a:spcBef>
            </a:pPr>
            <a:r>
              <a:rPr lang="en-US" sz="6659" spc="366">
                <a:solidFill>
                  <a:srgbClr val="FFFFFF"/>
                </a:solidFill>
                <a:latin typeface="Horizon"/>
                <a:ea typeface="Horizon"/>
                <a:cs typeface="Horizon"/>
                <a:sym typeface="Horizon"/>
              </a:rPr>
              <a:t>EVA PROJECT</a:t>
            </a:r>
          </a:p>
        </p:txBody>
      </p:sp>
      <p:sp>
        <p:nvSpPr>
          <p:cNvPr name="TextBox 15" id="15"/>
          <p:cNvSpPr txBox="true"/>
          <p:nvPr/>
        </p:nvSpPr>
        <p:spPr>
          <a:xfrm rot="0">
            <a:off x="3660476" y="2166828"/>
            <a:ext cx="11020615" cy="356829"/>
          </a:xfrm>
          <a:prstGeom prst="rect">
            <a:avLst/>
          </a:prstGeom>
        </p:spPr>
        <p:txBody>
          <a:bodyPr anchor="t" rtlCol="false" tIns="0" lIns="0" bIns="0" rIns="0">
            <a:spAutoFit/>
          </a:bodyPr>
          <a:lstStyle/>
          <a:p>
            <a:pPr algn="ctr">
              <a:lnSpc>
                <a:spcPts val="2907"/>
              </a:lnSpc>
              <a:spcBef>
                <a:spcPct val="0"/>
              </a:spcBef>
            </a:pPr>
            <a:r>
              <a:rPr lang="en-US" sz="2076" spc="114">
                <a:solidFill>
                  <a:srgbClr val="FFFFFF"/>
                </a:solidFill>
                <a:latin typeface="Questrial"/>
                <a:ea typeface="Questrial"/>
                <a:cs typeface="Questrial"/>
                <a:sym typeface="Questrial"/>
              </a:rPr>
              <a:t>NASA SPACE APPS</a:t>
            </a:r>
          </a:p>
        </p:txBody>
      </p:sp>
      <p:sp>
        <p:nvSpPr>
          <p:cNvPr name="Freeform 16" id="16"/>
          <p:cNvSpPr/>
          <p:nvPr/>
        </p:nvSpPr>
        <p:spPr>
          <a:xfrm flipH="false" flipV="false" rot="0">
            <a:off x="15757301" y="0"/>
            <a:ext cx="2530699" cy="2530699"/>
          </a:xfrm>
          <a:custGeom>
            <a:avLst/>
            <a:gdLst/>
            <a:ahLst/>
            <a:cxnLst/>
            <a:rect r="r" b="b" t="t" l="l"/>
            <a:pathLst>
              <a:path h="2530699" w="2530699">
                <a:moveTo>
                  <a:pt x="0" y="0"/>
                </a:moveTo>
                <a:lnTo>
                  <a:pt x="2530699" y="0"/>
                </a:lnTo>
                <a:lnTo>
                  <a:pt x="2530699" y="2530699"/>
                </a:lnTo>
                <a:lnTo>
                  <a:pt x="0" y="2530699"/>
                </a:lnTo>
                <a:lnTo>
                  <a:pt x="0" y="0"/>
                </a:lnTo>
                <a:close/>
              </a:path>
            </a:pathLst>
          </a:custGeom>
          <a:blipFill>
            <a:blip r:embed="rId7"/>
            <a:stretch>
              <a:fillRect l="0" t="0" r="0" b="0"/>
            </a:stretch>
          </a:blipFill>
        </p:spPr>
      </p:sp>
      <p:sp>
        <p:nvSpPr>
          <p:cNvPr name="TextBox 17" id="17"/>
          <p:cNvSpPr txBox="true"/>
          <p:nvPr/>
        </p:nvSpPr>
        <p:spPr>
          <a:xfrm rot="0">
            <a:off x="8159733" y="2581786"/>
            <a:ext cx="1726555" cy="645176"/>
          </a:xfrm>
          <a:prstGeom prst="rect">
            <a:avLst/>
          </a:prstGeom>
        </p:spPr>
        <p:txBody>
          <a:bodyPr anchor="t" rtlCol="false" tIns="0" lIns="0" bIns="0" rIns="0">
            <a:spAutoFit/>
          </a:bodyPr>
          <a:lstStyle/>
          <a:p>
            <a:pPr algn="ctr">
              <a:lnSpc>
                <a:spcPts val="5389"/>
              </a:lnSpc>
            </a:pPr>
            <a:r>
              <a:rPr lang="en-US" sz="3849">
                <a:solidFill>
                  <a:srgbClr val="FFFFFF"/>
                </a:solidFill>
                <a:latin typeface="Open Sans"/>
                <a:ea typeface="Open Sans"/>
                <a:cs typeface="Open Sans"/>
                <a:sym typeface="Open Sans"/>
              </a:rPr>
              <a:t>We are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60A0B"/>
        </a:solidFill>
      </p:bgPr>
    </p:bg>
    <p:spTree>
      <p:nvGrpSpPr>
        <p:cNvPr id="1" name=""/>
        <p:cNvGrpSpPr/>
        <p:nvPr/>
      </p:nvGrpSpPr>
      <p:grpSpPr>
        <a:xfrm>
          <a:off x="0" y="0"/>
          <a:ext cx="0" cy="0"/>
          <a:chOff x="0" y="0"/>
          <a:chExt cx="0" cy="0"/>
        </a:xfrm>
      </p:grpSpPr>
      <p:sp>
        <p:nvSpPr>
          <p:cNvPr name="Freeform 2" id="2"/>
          <p:cNvSpPr/>
          <p:nvPr/>
        </p:nvSpPr>
        <p:spPr>
          <a:xfrm flipH="false" flipV="false" rot="0">
            <a:off x="-8881957" y="5525565"/>
            <a:ext cx="16110923" cy="16747642"/>
          </a:xfrm>
          <a:custGeom>
            <a:avLst/>
            <a:gdLst/>
            <a:ahLst/>
            <a:cxnLst/>
            <a:rect r="r" b="b" t="t" l="l"/>
            <a:pathLst>
              <a:path h="16747642" w="16110923">
                <a:moveTo>
                  <a:pt x="0" y="0"/>
                </a:moveTo>
                <a:lnTo>
                  <a:pt x="16110923" y="0"/>
                </a:lnTo>
                <a:lnTo>
                  <a:pt x="16110923" y="16747642"/>
                </a:lnTo>
                <a:lnTo>
                  <a:pt x="0" y="16747642"/>
                </a:lnTo>
                <a:lnTo>
                  <a:pt x="0" y="0"/>
                </a:lnTo>
                <a:close/>
              </a:path>
            </a:pathLst>
          </a:custGeom>
          <a:blipFill>
            <a:blip r:embed="rId2"/>
            <a:stretch>
              <a:fillRect l="0" t="0" r="0" b="0"/>
            </a:stretch>
          </a:blipFill>
        </p:spPr>
      </p:sp>
      <p:grpSp>
        <p:nvGrpSpPr>
          <p:cNvPr name="Group 3" id="3"/>
          <p:cNvGrpSpPr/>
          <p:nvPr/>
        </p:nvGrpSpPr>
        <p:grpSpPr>
          <a:xfrm rot="0">
            <a:off x="2203426" y="-621782"/>
            <a:ext cx="13553875" cy="11386291"/>
            <a:chOff x="0" y="0"/>
            <a:chExt cx="3569745" cy="2998859"/>
          </a:xfrm>
        </p:grpSpPr>
        <p:sp>
          <p:nvSpPr>
            <p:cNvPr name="Freeform 4" id="4"/>
            <p:cNvSpPr/>
            <p:nvPr/>
          </p:nvSpPr>
          <p:spPr>
            <a:xfrm flipH="false" flipV="false" rot="0">
              <a:off x="0" y="0"/>
              <a:ext cx="3569745" cy="2998859"/>
            </a:xfrm>
            <a:custGeom>
              <a:avLst/>
              <a:gdLst/>
              <a:ahLst/>
              <a:cxnLst/>
              <a:rect r="r" b="b" t="t" l="l"/>
              <a:pathLst>
                <a:path h="2998859" w="3569745">
                  <a:moveTo>
                    <a:pt x="0" y="0"/>
                  </a:moveTo>
                  <a:lnTo>
                    <a:pt x="3569745" y="0"/>
                  </a:lnTo>
                  <a:lnTo>
                    <a:pt x="3569745" y="2998859"/>
                  </a:lnTo>
                  <a:lnTo>
                    <a:pt x="0" y="2998859"/>
                  </a:lnTo>
                  <a:close/>
                </a:path>
              </a:pathLst>
            </a:custGeom>
            <a:solidFill>
              <a:srgbClr val="0038A8">
                <a:alpha val="40000"/>
              </a:srgbClr>
            </a:solidFill>
          </p:spPr>
        </p:sp>
        <p:sp>
          <p:nvSpPr>
            <p:cNvPr name="TextBox 5" id="5"/>
            <p:cNvSpPr txBox="true"/>
            <p:nvPr/>
          </p:nvSpPr>
          <p:spPr>
            <a:xfrm>
              <a:off x="0" y="-47625"/>
              <a:ext cx="3569745" cy="304648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771487" y="4361936"/>
            <a:ext cx="10417753" cy="1303989"/>
            <a:chOff x="0" y="0"/>
            <a:chExt cx="2743770" cy="343438"/>
          </a:xfrm>
        </p:grpSpPr>
        <p:sp>
          <p:nvSpPr>
            <p:cNvPr name="Freeform 7" id="7"/>
            <p:cNvSpPr/>
            <p:nvPr/>
          </p:nvSpPr>
          <p:spPr>
            <a:xfrm flipH="false" flipV="false" rot="0">
              <a:off x="0" y="0"/>
              <a:ext cx="2743771" cy="343438"/>
            </a:xfrm>
            <a:custGeom>
              <a:avLst/>
              <a:gdLst/>
              <a:ahLst/>
              <a:cxnLst/>
              <a:rect r="r" b="b" t="t" l="l"/>
              <a:pathLst>
                <a:path h="343438" w="2743771">
                  <a:moveTo>
                    <a:pt x="0" y="0"/>
                  </a:moveTo>
                  <a:lnTo>
                    <a:pt x="2743771" y="0"/>
                  </a:lnTo>
                  <a:lnTo>
                    <a:pt x="2743771" y="343438"/>
                  </a:lnTo>
                  <a:lnTo>
                    <a:pt x="0" y="343438"/>
                  </a:lnTo>
                  <a:close/>
                </a:path>
              </a:pathLst>
            </a:custGeom>
            <a:solidFill>
              <a:srgbClr val="0038A8"/>
            </a:solidFill>
          </p:spPr>
        </p:sp>
        <p:sp>
          <p:nvSpPr>
            <p:cNvPr name="TextBox 8" id="8"/>
            <p:cNvSpPr txBox="true"/>
            <p:nvPr/>
          </p:nvSpPr>
          <p:spPr>
            <a:xfrm>
              <a:off x="0" y="-47625"/>
              <a:ext cx="2743770" cy="39106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2246073" y="1964122"/>
            <a:ext cx="13511228" cy="2397814"/>
          </a:xfrm>
          <a:prstGeom prst="rect">
            <a:avLst/>
          </a:prstGeom>
        </p:spPr>
        <p:txBody>
          <a:bodyPr anchor="t" rtlCol="false" tIns="0" lIns="0" bIns="0" rIns="0">
            <a:spAutoFit/>
          </a:bodyPr>
          <a:lstStyle/>
          <a:p>
            <a:pPr algn="ctr">
              <a:lnSpc>
                <a:spcPts val="19562"/>
              </a:lnSpc>
              <a:spcBef>
                <a:spcPct val="0"/>
              </a:spcBef>
            </a:pPr>
            <a:r>
              <a:rPr lang="en-US" sz="13972" spc="768">
                <a:solidFill>
                  <a:srgbClr val="FFFFFF"/>
                </a:solidFill>
                <a:latin typeface="Anton"/>
                <a:ea typeface="Anton"/>
                <a:cs typeface="Anton"/>
                <a:sym typeface="Anton"/>
              </a:rPr>
              <a:t>NASA CHALLENGE</a:t>
            </a:r>
          </a:p>
        </p:txBody>
      </p:sp>
      <p:grpSp>
        <p:nvGrpSpPr>
          <p:cNvPr name="Group 10" id="10"/>
          <p:cNvGrpSpPr/>
          <p:nvPr/>
        </p:nvGrpSpPr>
        <p:grpSpPr>
          <a:xfrm rot="0">
            <a:off x="14516948" y="3640039"/>
            <a:ext cx="4051774" cy="4051774"/>
            <a:chOff x="0" y="0"/>
            <a:chExt cx="5402365" cy="5402365"/>
          </a:xfrm>
        </p:grpSpPr>
        <p:sp>
          <p:nvSpPr>
            <p:cNvPr name="Freeform 11" id="11"/>
            <p:cNvSpPr/>
            <p:nvPr/>
          </p:nvSpPr>
          <p:spPr>
            <a:xfrm flipH="false" flipV="false" rot="0">
              <a:off x="0" y="0"/>
              <a:ext cx="5402365" cy="5402365"/>
            </a:xfrm>
            <a:custGeom>
              <a:avLst/>
              <a:gdLst/>
              <a:ahLst/>
              <a:cxnLst/>
              <a:rect r="r" b="b" t="t" l="l"/>
              <a:pathLst>
                <a:path h="5402365" w="5402365">
                  <a:moveTo>
                    <a:pt x="0" y="0"/>
                  </a:moveTo>
                  <a:lnTo>
                    <a:pt x="5402365" y="0"/>
                  </a:lnTo>
                  <a:lnTo>
                    <a:pt x="5402365" y="5402365"/>
                  </a:lnTo>
                  <a:lnTo>
                    <a:pt x="0" y="54023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2" id="12"/>
            <p:cNvGrpSpPr/>
            <p:nvPr/>
          </p:nvGrpSpPr>
          <p:grpSpPr>
            <a:xfrm rot="0">
              <a:off x="327081" y="327081"/>
              <a:ext cx="4748202" cy="474820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B6BF"/>
              </a:solidFill>
            </p:spPr>
          </p:sp>
          <p:sp>
            <p:nvSpPr>
              <p:cNvPr name="TextBox 14" id="14"/>
              <p:cNvSpPr txBox="true"/>
              <p:nvPr/>
            </p:nvSpPr>
            <p:spPr>
              <a:xfrm>
                <a:off x="76200" y="47625"/>
                <a:ext cx="660400" cy="688975"/>
              </a:xfrm>
              <a:prstGeom prst="rect">
                <a:avLst/>
              </a:prstGeom>
            </p:spPr>
            <p:txBody>
              <a:bodyPr anchor="ctr" rtlCol="false" tIns="56280" lIns="56280" bIns="56280" rIns="56280"/>
              <a:lstStyle/>
              <a:p>
                <a:pPr algn="ctr">
                  <a:lnSpc>
                    <a:spcPts val="1843"/>
                  </a:lnSpc>
                  <a:spcBef>
                    <a:spcPct val="0"/>
                  </a:spcBef>
                </a:pPr>
              </a:p>
            </p:txBody>
          </p:sp>
        </p:grpSp>
        <p:grpSp>
          <p:nvGrpSpPr>
            <p:cNvPr name="Group 15" id="15"/>
            <p:cNvGrpSpPr/>
            <p:nvPr/>
          </p:nvGrpSpPr>
          <p:grpSpPr>
            <a:xfrm rot="0">
              <a:off x="603606" y="603615"/>
              <a:ext cx="4195152" cy="4195135"/>
              <a:chOff x="0" y="0"/>
              <a:chExt cx="6350000" cy="6349975"/>
            </a:xfrm>
          </p:grpSpPr>
          <p:sp>
            <p:nvSpPr>
              <p:cNvPr name="Freeform 16" id="16"/>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0" r="0" b="0"/>
                </a:stretch>
              </a:blipFill>
            </p:spPr>
          </p:sp>
        </p:grpSp>
      </p:grpSp>
      <p:grpSp>
        <p:nvGrpSpPr>
          <p:cNvPr name="Group 17" id="17"/>
          <p:cNvGrpSpPr/>
          <p:nvPr/>
        </p:nvGrpSpPr>
        <p:grpSpPr>
          <a:xfrm rot="0">
            <a:off x="12652912" y="6768043"/>
            <a:ext cx="3269866" cy="3269866"/>
            <a:chOff x="0" y="0"/>
            <a:chExt cx="4359822" cy="4359822"/>
          </a:xfrm>
        </p:grpSpPr>
        <p:sp>
          <p:nvSpPr>
            <p:cNvPr name="Freeform 18" id="18"/>
            <p:cNvSpPr/>
            <p:nvPr/>
          </p:nvSpPr>
          <p:spPr>
            <a:xfrm flipH="false" flipV="false" rot="0">
              <a:off x="0" y="0"/>
              <a:ext cx="4359822" cy="4359822"/>
            </a:xfrm>
            <a:custGeom>
              <a:avLst/>
              <a:gdLst/>
              <a:ahLst/>
              <a:cxnLst/>
              <a:rect r="r" b="b" t="t" l="l"/>
              <a:pathLst>
                <a:path h="4359822" w="4359822">
                  <a:moveTo>
                    <a:pt x="0" y="0"/>
                  </a:moveTo>
                  <a:lnTo>
                    <a:pt x="4359822" y="0"/>
                  </a:lnTo>
                  <a:lnTo>
                    <a:pt x="4359822" y="4359822"/>
                  </a:lnTo>
                  <a:lnTo>
                    <a:pt x="0" y="4359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9" id="19"/>
            <p:cNvGrpSpPr/>
            <p:nvPr/>
          </p:nvGrpSpPr>
          <p:grpSpPr>
            <a:xfrm rot="0">
              <a:off x="263962" y="263962"/>
              <a:ext cx="3831898" cy="3831898"/>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B6BF"/>
              </a:solidFill>
            </p:spPr>
          </p:sp>
          <p:sp>
            <p:nvSpPr>
              <p:cNvPr name="TextBox 21" id="21"/>
              <p:cNvSpPr txBox="true"/>
              <p:nvPr/>
            </p:nvSpPr>
            <p:spPr>
              <a:xfrm>
                <a:off x="76200" y="47625"/>
                <a:ext cx="660400" cy="688975"/>
              </a:xfrm>
              <a:prstGeom prst="rect">
                <a:avLst/>
              </a:prstGeom>
            </p:spPr>
            <p:txBody>
              <a:bodyPr anchor="ctr" rtlCol="false" tIns="56280" lIns="56280" bIns="56280" rIns="56280"/>
              <a:lstStyle/>
              <a:p>
                <a:pPr algn="ctr">
                  <a:lnSpc>
                    <a:spcPts val="1843"/>
                  </a:lnSpc>
                  <a:spcBef>
                    <a:spcPct val="0"/>
                  </a:spcBef>
                </a:pPr>
              </a:p>
            </p:txBody>
          </p:sp>
        </p:grpSp>
        <p:grpSp>
          <p:nvGrpSpPr>
            <p:cNvPr name="Group 22" id="22"/>
            <p:cNvGrpSpPr/>
            <p:nvPr/>
          </p:nvGrpSpPr>
          <p:grpSpPr>
            <a:xfrm rot="0">
              <a:off x="487123" y="487130"/>
              <a:ext cx="3385576" cy="3385562"/>
              <a:chOff x="0" y="0"/>
              <a:chExt cx="6350000" cy="6349975"/>
            </a:xfrm>
          </p:grpSpPr>
          <p:sp>
            <p:nvSpPr>
              <p:cNvPr name="Freeform 23" id="23"/>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14578" t="0" r="-14578" b="0"/>
                </a:stretch>
              </a:blipFill>
            </p:spPr>
          </p:sp>
        </p:grpSp>
      </p:grpSp>
      <p:grpSp>
        <p:nvGrpSpPr>
          <p:cNvPr name="Group 24" id="24"/>
          <p:cNvGrpSpPr/>
          <p:nvPr/>
        </p:nvGrpSpPr>
        <p:grpSpPr>
          <a:xfrm rot="0">
            <a:off x="9651353" y="7425259"/>
            <a:ext cx="2861741" cy="2861741"/>
            <a:chOff x="0" y="0"/>
            <a:chExt cx="3815655" cy="3815655"/>
          </a:xfrm>
        </p:grpSpPr>
        <p:sp>
          <p:nvSpPr>
            <p:cNvPr name="Freeform 25" id="25"/>
            <p:cNvSpPr/>
            <p:nvPr/>
          </p:nvSpPr>
          <p:spPr>
            <a:xfrm flipH="false" flipV="false" rot="0">
              <a:off x="0" y="0"/>
              <a:ext cx="3815655" cy="3815655"/>
            </a:xfrm>
            <a:custGeom>
              <a:avLst/>
              <a:gdLst/>
              <a:ahLst/>
              <a:cxnLst/>
              <a:rect r="r" b="b" t="t" l="l"/>
              <a:pathLst>
                <a:path h="3815655" w="3815655">
                  <a:moveTo>
                    <a:pt x="0" y="0"/>
                  </a:moveTo>
                  <a:lnTo>
                    <a:pt x="3815655" y="0"/>
                  </a:lnTo>
                  <a:lnTo>
                    <a:pt x="3815655" y="3815655"/>
                  </a:lnTo>
                  <a:lnTo>
                    <a:pt x="0" y="38156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6" id="26"/>
            <p:cNvGrpSpPr/>
            <p:nvPr/>
          </p:nvGrpSpPr>
          <p:grpSpPr>
            <a:xfrm rot="0">
              <a:off x="231015" y="231015"/>
              <a:ext cx="3353624" cy="335362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5B6BF"/>
              </a:solidFill>
            </p:spPr>
          </p:sp>
          <p:sp>
            <p:nvSpPr>
              <p:cNvPr name="TextBox 28" id="28"/>
              <p:cNvSpPr txBox="true"/>
              <p:nvPr/>
            </p:nvSpPr>
            <p:spPr>
              <a:xfrm>
                <a:off x="76200" y="47625"/>
                <a:ext cx="660400" cy="688975"/>
              </a:xfrm>
              <a:prstGeom prst="rect">
                <a:avLst/>
              </a:prstGeom>
            </p:spPr>
            <p:txBody>
              <a:bodyPr anchor="ctr" rtlCol="false" tIns="56280" lIns="56280" bIns="56280" rIns="56280"/>
              <a:lstStyle/>
              <a:p>
                <a:pPr algn="ctr">
                  <a:lnSpc>
                    <a:spcPts val="1843"/>
                  </a:lnSpc>
                  <a:spcBef>
                    <a:spcPct val="0"/>
                  </a:spcBef>
                </a:pPr>
              </a:p>
            </p:txBody>
          </p:sp>
        </p:grpSp>
        <p:grpSp>
          <p:nvGrpSpPr>
            <p:cNvPr name="Group 29" id="29"/>
            <p:cNvGrpSpPr/>
            <p:nvPr/>
          </p:nvGrpSpPr>
          <p:grpSpPr>
            <a:xfrm rot="0">
              <a:off x="426323" y="426329"/>
              <a:ext cx="2963008" cy="2962996"/>
              <a:chOff x="0" y="0"/>
              <a:chExt cx="6350000" cy="6349975"/>
            </a:xfrm>
          </p:grpSpPr>
          <p:sp>
            <p:nvSpPr>
              <p:cNvPr name="Freeform 30" id="3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25187" t="0" r="-25187" b="0"/>
                </a:stretch>
              </a:blipFill>
            </p:spPr>
          </p:sp>
        </p:grpSp>
      </p:grpSp>
      <p:sp>
        <p:nvSpPr>
          <p:cNvPr name="TextBox 31" id="31"/>
          <p:cNvSpPr txBox="true"/>
          <p:nvPr/>
        </p:nvSpPr>
        <p:spPr>
          <a:xfrm rot="0">
            <a:off x="3935123" y="5986752"/>
            <a:ext cx="10417753" cy="1073719"/>
          </a:xfrm>
          <a:prstGeom prst="rect">
            <a:avLst/>
          </a:prstGeom>
        </p:spPr>
        <p:txBody>
          <a:bodyPr anchor="t" rtlCol="false" tIns="0" lIns="0" bIns="0" rIns="0">
            <a:spAutoFit/>
          </a:bodyPr>
          <a:lstStyle/>
          <a:p>
            <a:pPr algn="ctr">
              <a:lnSpc>
                <a:spcPts val="4343"/>
              </a:lnSpc>
            </a:pPr>
            <a:r>
              <a:rPr lang="en-US" sz="3102" spc="68">
                <a:solidFill>
                  <a:srgbClr val="FFFFFF"/>
                </a:solidFill>
                <a:latin typeface="Questrial"/>
                <a:ea typeface="Questrial"/>
                <a:cs typeface="Questrial"/>
                <a:sym typeface="Questrial"/>
              </a:rPr>
              <a:t>Inspired by the problem of forest fires in our country and their impact on public health and the ecosystem.</a:t>
            </a:r>
          </a:p>
        </p:txBody>
      </p:sp>
      <p:sp>
        <p:nvSpPr>
          <p:cNvPr name="TextBox 32" id="32"/>
          <p:cNvSpPr txBox="true"/>
          <p:nvPr/>
        </p:nvSpPr>
        <p:spPr>
          <a:xfrm rot="0">
            <a:off x="6020753" y="4552082"/>
            <a:ext cx="6246494" cy="780823"/>
          </a:xfrm>
          <a:prstGeom prst="rect">
            <a:avLst/>
          </a:prstGeom>
        </p:spPr>
        <p:txBody>
          <a:bodyPr anchor="t" rtlCol="false" tIns="0" lIns="0" bIns="0" rIns="0">
            <a:spAutoFit/>
          </a:bodyPr>
          <a:lstStyle/>
          <a:p>
            <a:pPr algn="ctr">
              <a:lnSpc>
                <a:spcPts val="6462"/>
              </a:lnSpc>
              <a:spcBef>
                <a:spcPct val="0"/>
              </a:spcBef>
            </a:pPr>
            <a:r>
              <a:rPr lang="en-US" sz="4196">
                <a:solidFill>
                  <a:srgbClr val="FFFFFF"/>
                </a:solidFill>
                <a:latin typeface="Anton"/>
                <a:ea typeface="Anton"/>
                <a:cs typeface="Anton"/>
                <a:sym typeface="Anton"/>
              </a:rPr>
              <a:t>Image our Connected Earth.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59205" y="6810448"/>
            <a:ext cx="21006411" cy="1404949"/>
            <a:chOff x="0" y="0"/>
            <a:chExt cx="5532553" cy="370028"/>
          </a:xfrm>
        </p:grpSpPr>
        <p:sp>
          <p:nvSpPr>
            <p:cNvPr name="Freeform 3" id="3"/>
            <p:cNvSpPr/>
            <p:nvPr/>
          </p:nvSpPr>
          <p:spPr>
            <a:xfrm flipH="false" flipV="false" rot="0">
              <a:off x="0" y="0"/>
              <a:ext cx="5532553" cy="370028"/>
            </a:xfrm>
            <a:custGeom>
              <a:avLst/>
              <a:gdLst/>
              <a:ahLst/>
              <a:cxnLst/>
              <a:rect r="r" b="b" t="t" l="l"/>
              <a:pathLst>
                <a:path h="370028" w="5532553">
                  <a:moveTo>
                    <a:pt x="0" y="0"/>
                  </a:moveTo>
                  <a:lnTo>
                    <a:pt x="5532553" y="0"/>
                  </a:lnTo>
                  <a:lnTo>
                    <a:pt x="5532553" y="370028"/>
                  </a:lnTo>
                  <a:lnTo>
                    <a:pt x="0" y="370028"/>
                  </a:lnTo>
                  <a:close/>
                </a:path>
              </a:pathLst>
            </a:custGeom>
            <a:solidFill>
              <a:srgbClr val="0038A8">
                <a:alpha val="43922"/>
              </a:srgbClr>
            </a:solidFill>
            <a:ln cap="sq">
              <a:noFill/>
              <a:prstDash val="solid"/>
              <a:miter/>
            </a:ln>
          </p:spPr>
        </p:sp>
        <p:sp>
          <p:nvSpPr>
            <p:cNvPr name="TextBox 4" id="4"/>
            <p:cNvSpPr txBox="true"/>
            <p:nvPr/>
          </p:nvSpPr>
          <p:spPr>
            <a:xfrm>
              <a:off x="0" y="-28575"/>
              <a:ext cx="5532553" cy="398603"/>
            </a:xfrm>
            <a:prstGeom prst="rect">
              <a:avLst/>
            </a:prstGeom>
          </p:spPr>
          <p:txBody>
            <a:bodyPr anchor="ctr" rtlCol="false" tIns="50800" lIns="50800" bIns="50800" rIns="50800"/>
            <a:lstStyle/>
            <a:p>
              <a:pPr algn="ctr">
                <a:lnSpc>
                  <a:spcPts val="1869"/>
                </a:lnSpc>
              </a:pPr>
            </a:p>
          </p:txBody>
        </p:sp>
      </p:grpSp>
      <p:sp>
        <p:nvSpPr>
          <p:cNvPr name="Freeform 5" id="5"/>
          <p:cNvSpPr/>
          <p:nvPr/>
        </p:nvSpPr>
        <p:spPr>
          <a:xfrm flipH="false" flipV="false" rot="5562535">
            <a:off x="-8055462" y="1290768"/>
            <a:ext cx="16110923" cy="16747642"/>
          </a:xfrm>
          <a:custGeom>
            <a:avLst/>
            <a:gdLst/>
            <a:ahLst/>
            <a:cxnLst/>
            <a:rect r="r" b="b" t="t" l="l"/>
            <a:pathLst>
              <a:path h="16747642" w="16110923">
                <a:moveTo>
                  <a:pt x="0" y="0"/>
                </a:moveTo>
                <a:lnTo>
                  <a:pt x="16110924" y="0"/>
                </a:lnTo>
                <a:lnTo>
                  <a:pt x="16110924" y="16747642"/>
                </a:lnTo>
                <a:lnTo>
                  <a:pt x="0" y="16747642"/>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2106361" y="1028700"/>
            <a:ext cx="4296785" cy="8501927"/>
            <a:chOff x="0" y="0"/>
            <a:chExt cx="2620010" cy="5184140"/>
          </a:xfrm>
        </p:grpSpPr>
        <p:sp>
          <p:nvSpPr>
            <p:cNvPr name="Freeform 7" id="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38A8"/>
            </a:solidFill>
          </p:spPr>
        </p:sp>
        <p:sp>
          <p:nvSpPr>
            <p:cNvPr name="Freeform 8" id="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6537" t="0" r="-16536" b="0"/>
              </a:stretch>
            </a:blipFill>
          </p:spPr>
        </p:sp>
        <p:sp>
          <p:nvSpPr>
            <p:cNvPr name="Freeform 9" id="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name="Freeform 10" id="1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name="Freeform 11" id="1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1E1E1E"/>
            </a:solidFill>
          </p:spPr>
        </p:sp>
        <p:sp>
          <p:nvSpPr>
            <p:cNvPr name="Freeform 12" id="1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1E1E1E"/>
            </a:solidFill>
          </p:spPr>
        </p:sp>
        <p:sp>
          <p:nvSpPr>
            <p:cNvPr name="Freeform 13" id="1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1E1E1E"/>
            </a:solidFill>
          </p:spPr>
        </p:sp>
        <p:sp>
          <p:nvSpPr>
            <p:cNvPr name="Freeform 14" id="1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1E1E1E"/>
            </a:solidFill>
          </p:spPr>
        </p:sp>
        <p:sp>
          <p:nvSpPr>
            <p:cNvPr name="Freeform 15" id="1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FFFFF"/>
            </a:solidFill>
          </p:spPr>
        </p:sp>
      </p:grpSp>
      <p:sp>
        <p:nvSpPr>
          <p:cNvPr name="TextBox 16" id="16"/>
          <p:cNvSpPr txBox="true"/>
          <p:nvPr/>
        </p:nvSpPr>
        <p:spPr>
          <a:xfrm rot="0">
            <a:off x="7938048" y="1715605"/>
            <a:ext cx="9909090" cy="1240251"/>
          </a:xfrm>
          <a:prstGeom prst="rect">
            <a:avLst/>
          </a:prstGeom>
        </p:spPr>
        <p:txBody>
          <a:bodyPr anchor="t" rtlCol="false" tIns="0" lIns="0" bIns="0" rIns="0">
            <a:spAutoFit/>
          </a:bodyPr>
          <a:lstStyle/>
          <a:p>
            <a:pPr algn="l">
              <a:lnSpc>
                <a:spcPts val="9779"/>
              </a:lnSpc>
            </a:pPr>
          </a:p>
        </p:txBody>
      </p:sp>
      <p:sp>
        <p:nvSpPr>
          <p:cNvPr name="TextBox 17" id="17"/>
          <p:cNvSpPr txBox="true"/>
          <p:nvPr/>
        </p:nvSpPr>
        <p:spPr>
          <a:xfrm rot="0">
            <a:off x="7350210" y="4809285"/>
            <a:ext cx="10132609" cy="2218195"/>
          </a:xfrm>
          <a:prstGeom prst="rect">
            <a:avLst/>
          </a:prstGeom>
        </p:spPr>
        <p:txBody>
          <a:bodyPr anchor="t" rtlCol="false" tIns="0" lIns="0" bIns="0" rIns="0">
            <a:spAutoFit/>
          </a:bodyPr>
          <a:lstStyle/>
          <a:p>
            <a:pPr algn="l">
              <a:lnSpc>
                <a:spcPts val="4542"/>
              </a:lnSpc>
            </a:pPr>
            <a:r>
              <a:rPr lang="en-US" sz="3244" spc="71">
                <a:solidFill>
                  <a:srgbClr val="FFFFFF"/>
                </a:solidFill>
                <a:latin typeface="Questrial"/>
                <a:ea typeface="Questrial"/>
                <a:cs typeface="Questrial"/>
                <a:sym typeface="Questrial"/>
              </a:rPr>
              <a:t> Espacio virtual Ambiental is an educational app for young people that uses NASA satellite data to show the impact of wildfires and climate change.</a:t>
            </a:r>
          </a:p>
          <a:p>
            <a:pPr algn="l">
              <a:lnSpc>
                <a:spcPts val="3982"/>
              </a:lnSpc>
            </a:pPr>
          </a:p>
        </p:txBody>
      </p:sp>
      <p:sp>
        <p:nvSpPr>
          <p:cNvPr name="TextBox 18" id="18"/>
          <p:cNvSpPr txBox="true"/>
          <p:nvPr/>
        </p:nvSpPr>
        <p:spPr>
          <a:xfrm rot="0">
            <a:off x="7350210" y="1621580"/>
            <a:ext cx="9909090" cy="2795044"/>
          </a:xfrm>
          <a:prstGeom prst="rect">
            <a:avLst/>
          </a:prstGeom>
        </p:spPr>
        <p:txBody>
          <a:bodyPr anchor="t" rtlCol="false" tIns="0" lIns="0" bIns="0" rIns="0">
            <a:spAutoFit/>
          </a:bodyPr>
          <a:lstStyle/>
          <a:p>
            <a:pPr algn="ctr">
              <a:lnSpc>
                <a:spcPts val="9850"/>
              </a:lnSpc>
              <a:spcBef>
                <a:spcPct val="0"/>
              </a:spcBef>
            </a:pPr>
            <a:r>
              <a:rPr lang="en-US" sz="6396">
                <a:solidFill>
                  <a:srgbClr val="FFFFFF"/>
                </a:solidFill>
                <a:latin typeface="Anton"/>
                <a:ea typeface="Anton"/>
                <a:cs typeface="Anton"/>
                <a:sym typeface="Anton"/>
              </a:rPr>
              <a:t>EVA </a:t>
            </a:r>
          </a:p>
          <a:p>
            <a:pPr algn="ctr">
              <a:lnSpc>
                <a:spcPts val="6154"/>
              </a:lnSpc>
              <a:spcBef>
                <a:spcPct val="0"/>
              </a:spcBef>
            </a:pPr>
            <a:r>
              <a:rPr lang="en-US" sz="3996">
                <a:solidFill>
                  <a:srgbClr val="FFFFFF"/>
                </a:solidFill>
                <a:latin typeface="Anton"/>
                <a:ea typeface="Anton"/>
                <a:cs typeface="Anton"/>
                <a:sym typeface="Anton"/>
              </a:rPr>
              <a:t>“Wake up, the world is changing. Discover the Effect of wildfires with a click”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312933" y="-432998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10800000">
            <a:off x="11708202" y="7018796"/>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2"/>
            <a:stretch>
              <a:fillRect l="0" t="0" r="0" b="0"/>
            </a:stretch>
          </a:blipFill>
        </p:spPr>
      </p:sp>
      <p:sp>
        <p:nvSpPr>
          <p:cNvPr name="Freeform 4" id="4"/>
          <p:cNvSpPr/>
          <p:nvPr/>
        </p:nvSpPr>
        <p:spPr>
          <a:xfrm flipH="false" flipV="false" rot="5562535">
            <a:off x="12578038" y="4839443"/>
            <a:ext cx="16110923" cy="16747642"/>
          </a:xfrm>
          <a:custGeom>
            <a:avLst/>
            <a:gdLst/>
            <a:ahLst/>
            <a:cxnLst/>
            <a:rect r="r" b="b" t="t" l="l"/>
            <a:pathLst>
              <a:path h="16747642" w="16110923">
                <a:moveTo>
                  <a:pt x="0" y="0"/>
                </a:moveTo>
                <a:lnTo>
                  <a:pt x="16110923" y="0"/>
                </a:lnTo>
                <a:lnTo>
                  <a:pt x="16110923" y="16747642"/>
                </a:lnTo>
                <a:lnTo>
                  <a:pt x="0" y="16747642"/>
                </a:lnTo>
                <a:lnTo>
                  <a:pt x="0" y="0"/>
                </a:lnTo>
                <a:close/>
              </a:path>
            </a:pathLst>
          </a:custGeom>
          <a:blipFill>
            <a:blip r:embed="rId3"/>
            <a:stretch>
              <a:fillRect l="0" t="0" r="0" b="0"/>
            </a:stretch>
          </a:blipFill>
        </p:spPr>
      </p:sp>
      <p:grpSp>
        <p:nvGrpSpPr>
          <p:cNvPr name="Group 5" id="5"/>
          <p:cNvGrpSpPr/>
          <p:nvPr/>
        </p:nvGrpSpPr>
        <p:grpSpPr>
          <a:xfrm rot="0">
            <a:off x="-802235" y="1853493"/>
            <a:ext cx="19892469" cy="6580014"/>
            <a:chOff x="0" y="0"/>
            <a:chExt cx="5239169" cy="1733008"/>
          </a:xfrm>
        </p:grpSpPr>
        <p:sp>
          <p:nvSpPr>
            <p:cNvPr name="Freeform 6" id="6"/>
            <p:cNvSpPr/>
            <p:nvPr/>
          </p:nvSpPr>
          <p:spPr>
            <a:xfrm flipH="false" flipV="false" rot="0">
              <a:off x="0" y="0"/>
              <a:ext cx="5239169" cy="1733008"/>
            </a:xfrm>
            <a:custGeom>
              <a:avLst/>
              <a:gdLst/>
              <a:ahLst/>
              <a:cxnLst/>
              <a:rect r="r" b="b" t="t" l="l"/>
              <a:pathLst>
                <a:path h="1733008" w="5239169">
                  <a:moveTo>
                    <a:pt x="0" y="0"/>
                  </a:moveTo>
                  <a:lnTo>
                    <a:pt x="5239169" y="0"/>
                  </a:lnTo>
                  <a:lnTo>
                    <a:pt x="5239169" y="1733008"/>
                  </a:lnTo>
                  <a:lnTo>
                    <a:pt x="0" y="1733008"/>
                  </a:lnTo>
                  <a:close/>
                </a:path>
              </a:pathLst>
            </a:custGeom>
            <a:solidFill>
              <a:srgbClr val="0038A8">
                <a:alpha val="43922"/>
              </a:srgbClr>
            </a:solidFill>
            <a:ln cap="sq">
              <a:noFill/>
              <a:prstDash val="solid"/>
              <a:miter/>
            </a:ln>
          </p:spPr>
        </p:sp>
        <p:sp>
          <p:nvSpPr>
            <p:cNvPr name="TextBox 7" id="7"/>
            <p:cNvSpPr txBox="true"/>
            <p:nvPr/>
          </p:nvSpPr>
          <p:spPr>
            <a:xfrm>
              <a:off x="0" y="-28575"/>
              <a:ext cx="5239169" cy="1761583"/>
            </a:xfrm>
            <a:prstGeom prst="rect">
              <a:avLst/>
            </a:prstGeom>
          </p:spPr>
          <p:txBody>
            <a:bodyPr anchor="ctr" rtlCol="false" tIns="50800" lIns="50800" bIns="50800" rIns="50800"/>
            <a:lstStyle/>
            <a:p>
              <a:pPr algn="ctr">
                <a:lnSpc>
                  <a:spcPts val="1869"/>
                </a:lnSpc>
              </a:pPr>
            </a:p>
          </p:txBody>
        </p:sp>
      </p:grpSp>
      <p:grpSp>
        <p:nvGrpSpPr>
          <p:cNvPr name="Group 8" id="8"/>
          <p:cNvGrpSpPr/>
          <p:nvPr/>
        </p:nvGrpSpPr>
        <p:grpSpPr>
          <a:xfrm rot="0">
            <a:off x="360080" y="2444411"/>
            <a:ext cx="4927874" cy="5303157"/>
            <a:chOff x="0" y="0"/>
            <a:chExt cx="6665919" cy="7173563"/>
          </a:xfrm>
        </p:grpSpPr>
        <p:sp>
          <p:nvSpPr>
            <p:cNvPr name="Freeform 9" id="9"/>
            <p:cNvSpPr/>
            <p:nvPr/>
          </p:nvSpPr>
          <p:spPr>
            <a:xfrm flipH="false" flipV="false" rot="0">
              <a:off x="0" y="0"/>
              <a:ext cx="6665919" cy="7173563"/>
            </a:xfrm>
            <a:custGeom>
              <a:avLst/>
              <a:gdLst/>
              <a:ahLst/>
              <a:cxnLst/>
              <a:rect r="r" b="b" t="t" l="l"/>
              <a:pathLst>
                <a:path h="7173563" w="6665919">
                  <a:moveTo>
                    <a:pt x="0" y="0"/>
                  </a:moveTo>
                  <a:lnTo>
                    <a:pt x="6665919" y="0"/>
                  </a:lnTo>
                  <a:lnTo>
                    <a:pt x="6665919" y="7173563"/>
                  </a:lnTo>
                  <a:lnTo>
                    <a:pt x="0" y="7173563"/>
                  </a:lnTo>
                  <a:close/>
                </a:path>
              </a:pathLst>
            </a:custGeom>
            <a:blipFill>
              <a:blip r:embed="rId4"/>
              <a:stretch>
                <a:fillRect l="-3807" t="0" r="-3807" b="0"/>
              </a:stretch>
            </a:blipFill>
            <a:ln w="104775" cap="sq">
              <a:solidFill>
                <a:srgbClr val="FFFFFF"/>
              </a:solidFill>
              <a:prstDash val="solid"/>
              <a:miter/>
            </a:ln>
          </p:spPr>
        </p:sp>
      </p:grpSp>
      <p:sp>
        <p:nvSpPr>
          <p:cNvPr name="AutoShape 10" id="10"/>
          <p:cNvSpPr/>
          <p:nvPr/>
        </p:nvSpPr>
        <p:spPr>
          <a:xfrm flipH="true">
            <a:off x="5686014" y="3723290"/>
            <a:ext cx="3457986" cy="38100"/>
          </a:xfrm>
          <a:prstGeom prst="line">
            <a:avLst/>
          </a:prstGeom>
          <a:ln cap="flat" w="76200">
            <a:solidFill>
              <a:srgbClr val="FFFFFF"/>
            </a:solidFill>
            <a:prstDash val="solid"/>
            <a:headEnd type="none" len="sm" w="sm"/>
            <a:tailEnd type="none" len="sm" w="sm"/>
          </a:ln>
        </p:spPr>
      </p:sp>
      <p:sp>
        <p:nvSpPr>
          <p:cNvPr name="TextBox 11" id="11"/>
          <p:cNvSpPr txBox="true"/>
          <p:nvPr/>
        </p:nvSpPr>
        <p:spPr>
          <a:xfrm rot="0">
            <a:off x="5686014" y="2530136"/>
            <a:ext cx="6915971" cy="1193154"/>
          </a:xfrm>
          <a:prstGeom prst="rect">
            <a:avLst/>
          </a:prstGeom>
        </p:spPr>
        <p:txBody>
          <a:bodyPr anchor="t" rtlCol="false" tIns="0" lIns="0" bIns="0" rIns="0">
            <a:spAutoFit/>
          </a:bodyPr>
          <a:lstStyle/>
          <a:p>
            <a:pPr algn="l">
              <a:lnSpc>
                <a:spcPts val="9294"/>
              </a:lnSpc>
            </a:pPr>
            <a:r>
              <a:rPr lang="en-US" sz="8449" spc="270">
                <a:solidFill>
                  <a:srgbClr val="FFFFFF"/>
                </a:solidFill>
                <a:latin typeface="Anton"/>
                <a:ea typeface="Anton"/>
                <a:cs typeface="Anton"/>
                <a:sym typeface="Anton"/>
              </a:rPr>
              <a:t>MALLKU</a:t>
            </a:r>
          </a:p>
        </p:txBody>
      </p:sp>
      <p:sp>
        <p:nvSpPr>
          <p:cNvPr name="TextBox 12" id="12"/>
          <p:cNvSpPr txBox="true"/>
          <p:nvPr/>
        </p:nvSpPr>
        <p:spPr>
          <a:xfrm rot="0">
            <a:off x="5686014" y="3988641"/>
            <a:ext cx="4227018" cy="3181351"/>
          </a:xfrm>
          <a:prstGeom prst="rect">
            <a:avLst/>
          </a:prstGeom>
        </p:spPr>
        <p:txBody>
          <a:bodyPr anchor="t" rtlCol="false" tIns="0" lIns="0" bIns="0" rIns="0">
            <a:spAutoFit/>
          </a:bodyPr>
          <a:lstStyle/>
          <a:p>
            <a:pPr algn="l">
              <a:lnSpc>
                <a:spcPts val="3674"/>
              </a:lnSpc>
            </a:pPr>
            <a:r>
              <a:rPr lang="en-US" sz="2499">
                <a:solidFill>
                  <a:srgbClr val="FFFFFF"/>
                </a:solidFill>
                <a:latin typeface="Open Sauce Light"/>
                <a:ea typeface="Open Sauce Light"/>
                <a:cs typeface="Open Sauce Light"/>
                <a:sym typeface="Open Sauce Light"/>
              </a:rPr>
              <a:t>EVA uses an interactive map with real-time fire, pollution and temperature data, and a chatbot called Mallku that guides the user through dynamic lessons with quizzes.</a:t>
            </a:r>
          </a:p>
        </p:txBody>
      </p:sp>
      <p:grpSp>
        <p:nvGrpSpPr>
          <p:cNvPr name="Group 13" id="13"/>
          <p:cNvGrpSpPr>
            <a:grpSpLocks noChangeAspect="true"/>
          </p:cNvGrpSpPr>
          <p:nvPr/>
        </p:nvGrpSpPr>
        <p:grpSpPr>
          <a:xfrm rot="0">
            <a:off x="11708202" y="520076"/>
            <a:ext cx="4296785" cy="8501927"/>
            <a:chOff x="0" y="0"/>
            <a:chExt cx="2620010" cy="5184140"/>
          </a:xfrm>
        </p:grpSpPr>
        <p:sp>
          <p:nvSpPr>
            <p:cNvPr name="Freeform 14" id="14"/>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38A8"/>
            </a:solidFill>
          </p:spPr>
        </p:sp>
        <p:sp>
          <p:nvSpPr>
            <p:cNvPr name="Freeform 15" id="15"/>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4222" t="0" r="-14222" b="0"/>
              </a:stretch>
            </a:blipFill>
          </p:spPr>
        </p:sp>
        <p:sp>
          <p:nvSpPr>
            <p:cNvPr name="Freeform 16" id="16"/>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name="Freeform 17" id="17"/>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name="Freeform 18" id="18"/>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1E1E1E"/>
            </a:solidFill>
          </p:spPr>
        </p:sp>
        <p:sp>
          <p:nvSpPr>
            <p:cNvPr name="Freeform 19" id="19"/>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1E1E1E"/>
            </a:solidFill>
          </p:spPr>
        </p:sp>
        <p:sp>
          <p:nvSpPr>
            <p:cNvPr name="Freeform 20" id="20"/>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1E1E1E"/>
            </a:solidFill>
          </p:spPr>
        </p:sp>
        <p:sp>
          <p:nvSpPr>
            <p:cNvPr name="Freeform 21" id="21"/>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1E1E1E"/>
            </a:solidFill>
          </p:spPr>
        </p:sp>
        <p:sp>
          <p:nvSpPr>
            <p:cNvPr name="Freeform 22" id="22"/>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FFFFF"/>
            </a:solid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59205" y="6810448"/>
            <a:ext cx="21006411" cy="1404949"/>
            <a:chOff x="0" y="0"/>
            <a:chExt cx="5532553" cy="370028"/>
          </a:xfrm>
        </p:grpSpPr>
        <p:sp>
          <p:nvSpPr>
            <p:cNvPr name="Freeform 3" id="3"/>
            <p:cNvSpPr/>
            <p:nvPr/>
          </p:nvSpPr>
          <p:spPr>
            <a:xfrm flipH="false" flipV="false" rot="0">
              <a:off x="0" y="0"/>
              <a:ext cx="5532553" cy="370028"/>
            </a:xfrm>
            <a:custGeom>
              <a:avLst/>
              <a:gdLst/>
              <a:ahLst/>
              <a:cxnLst/>
              <a:rect r="r" b="b" t="t" l="l"/>
              <a:pathLst>
                <a:path h="370028" w="5532553">
                  <a:moveTo>
                    <a:pt x="0" y="0"/>
                  </a:moveTo>
                  <a:lnTo>
                    <a:pt x="5532553" y="0"/>
                  </a:lnTo>
                  <a:lnTo>
                    <a:pt x="5532553" y="370028"/>
                  </a:lnTo>
                  <a:lnTo>
                    <a:pt x="0" y="370028"/>
                  </a:lnTo>
                  <a:close/>
                </a:path>
              </a:pathLst>
            </a:custGeom>
            <a:solidFill>
              <a:srgbClr val="0038A8">
                <a:alpha val="43922"/>
              </a:srgbClr>
            </a:solidFill>
            <a:ln cap="sq">
              <a:noFill/>
              <a:prstDash val="solid"/>
              <a:miter/>
            </a:ln>
          </p:spPr>
        </p:sp>
        <p:sp>
          <p:nvSpPr>
            <p:cNvPr name="TextBox 4" id="4"/>
            <p:cNvSpPr txBox="true"/>
            <p:nvPr/>
          </p:nvSpPr>
          <p:spPr>
            <a:xfrm>
              <a:off x="0" y="-28575"/>
              <a:ext cx="5532553" cy="398603"/>
            </a:xfrm>
            <a:prstGeom prst="rect">
              <a:avLst/>
            </a:prstGeom>
          </p:spPr>
          <p:txBody>
            <a:bodyPr anchor="ctr" rtlCol="false" tIns="50800" lIns="50800" bIns="50800" rIns="50800"/>
            <a:lstStyle/>
            <a:p>
              <a:pPr algn="ctr">
                <a:lnSpc>
                  <a:spcPts val="1869"/>
                </a:lnSpc>
              </a:pPr>
            </a:p>
          </p:txBody>
        </p:sp>
      </p:grpSp>
      <p:sp>
        <p:nvSpPr>
          <p:cNvPr name="Freeform 5" id="5"/>
          <p:cNvSpPr/>
          <p:nvPr/>
        </p:nvSpPr>
        <p:spPr>
          <a:xfrm flipH="false" flipV="false" rot="5562535">
            <a:off x="-8055462" y="1290768"/>
            <a:ext cx="16110923" cy="16747642"/>
          </a:xfrm>
          <a:custGeom>
            <a:avLst/>
            <a:gdLst/>
            <a:ahLst/>
            <a:cxnLst/>
            <a:rect r="r" b="b" t="t" l="l"/>
            <a:pathLst>
              <a:path h="16747642" w="16110923">
                <a:moveTo>
                  <a:pt x="0" y="0"/>
                </a:moveTo>
                <a:lnTo>
                  <a:pt x="16110924" y="0"/>
                </a:lnTo>
                <a:lnTo>
                  <a:pt x="16110924" y="16747642"/>
                </a:lnTo>
                <a:lnTo>
                  <a:pt x="0" y="16747642"/>
                </a:lnTo>
                <a:lnTo>
                  <a:pt x="0" y="0"/>
                </a:lnTo>
                <a:close/>
              </a:path>
            </a:pathLst>
          </a:custGeom>
          <a:blipFill>
            <a:blip r:embed="rId2"/>
            <a:stretch>
              <a:fillRect l="0" t="0" r="0" b="0"/>
            </a:stretch>
          </a:blipFill>
        </p:spPr>
      </p:sp>
      <p:grpSp>
        <p:nvGrpSpPr>
          <p:cNvPr name="Group 6" id="6"/>
          <p:cNvGrpSpPr>
            <a:grpSpLocks noChangeAspect="true"/>
          </p:cNvGrpSpPr>
          <p:nvPr/>
        </p:nvGrpSpPr>
        <p:grpSpPr>
          <a:xfrm rot="0">
            <a:off x="2106361" y="1028700"/>
            <a:ext cx="4296785" cy="8501927"/>
            <a:chOff x="0" y="0"/>
            <a:chExt cx="2620010" cy="5184140"/>
          </a:xfrm>
        </p:grpSpPr>
        <p:sp>
          <p:nvSpPr>
            <p:cNvPr name="Freeform 7" id="7"/>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38A8"/>
            </a:solidFill>
          </p:spPr>
        </p:sp>
        <p:sp>
          <p:nvSpPr>
            <p:cNvPr name="Freeform 8" id="8"/>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01252" t="0" r="-101252" b="0"/>
              </a:stretch>
            </a:blipFill>
          </p:spPr>
        </p:sp>
        <p:sp>
          <p:nvSpPr>
            <p:cNvPr name="Freeform 9" id="9"/>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name="Freeform 10" id="10"/>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name="Freeform 11" id="11"/>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1E1E1E"/>
            </a:solidFill>
          </p:spPr>
        </p:sp>
        <p:sp>
          <p:nvSpPr>
            <p:cNvPr name="Freeform 12" id="12"/>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1E1E1E"/>
            </a:solidFill>
          </p:spPr>
        </p:sp>
        <p:sp>
          <p:nvSpPr>
            <p:cNvPr name="Freeform 13" id="13"/>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1E1E1E"/>
            </a:solidFill>
          </p:spPr>
        </p:sp>
        <p:sp>
          <p:nvSpPr>
            <p:cNvPr name="Freeform 14" id="14"/>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1E1E1E"/>
            </a:solidFill>
          </p:spPr>
        </p:sp>
        <p:sp>
          <p:nvSpPr>
            <p:cNvPr name="Freeform 15" id="15"/>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FFFFF"/>
            </a:solidFill>
          </p:spPr>
        </p:sp>
      </p:grpSp>
      <p:sp>
        <p:nvSpPr>
          <p:cNvPr name="TextBox 16" id="16"/>
          <p:cNvSpPr txBox="true"/>
          <p:nvPr/>
        </p:nvSpPr>
        <p:spPr>
          <a:xfrm rot="0">
            <a:off x="7938048" y="1715605"/>
            <a:ext cx="9909090" cy="1240251"/>
          </a:xfrm>
          <a:prstGeom prst="rect">
            <a:avLst/>
          </a:prstGeom>
        </p:spPr>
        <p:txBody>
          <a:bodyPr anchor="t" rtlCol="false" tIns="0" lIns="0" bIns="0" rIns="0">
            <a:spAutoFit/>
          </a:bodyPr>
          <a:lstStyle/>
          <a:p>
            <a:pPr algn="l">
              <a:lnSpc>
                <a:spcPts val="9779"/>
              </a:lnSpc>
            </a:pPr>
          </a:p>
        </p:txBody>
      </p:sp>
      <p:sp>
        <p:nvSpPr>
          <p:cNvPr name="TextBox 17" id="17"/>
          <p:cNvSpPr txBox="true"/>
          <p:nvPr/>
        </p:nvSpPr>
        <p:spPr>
          <a:xfrm rot="0">
            <a:off x="7350210" y="4818810"/>
            <a:ext cx="10132609" cy="1004075"/>
          </a:xfrm>
          <a:prstGeom prst="rect">
            <a:avLst/>
          </a:prstGeom>
        </p:spPr>
        <p:txBody>
          <a:bodyPr anchor="t" rtlCol="false" tIns="0" lIns="0" bIns="0" rIns="0">
            <a:spAutoFit/>
          </a:bodyPr>
          <a:lstStyle/>
          <a:p>
            <a:pPr algn="l">
              <a:lnSpc>
                <a:spcPts val="3982"/>
              </a:lnSpc>
            </a:pPr>
            <a:r>
              <a:rPr lang="en-US" sz="2844" spc="62">
                <a:solidFill>
                  <a:srgbClr val="FFFFFF"/>
                </a:solidFill>
                <a:latin typeface="Questrial"/>
                <a:ea typeface="Questrial"/>
                <a:cs typeface="Questrial"/>
                <a:sym typeface="Questrial"/>
              </a:rPr>
              <a:t>With an interactive map and the Mallku chatbot, E.V.A. teaches dynamically about fires, pollution and their effects.</a:t>
            </a:r>
          </a:p>
        </p:txBody>
      </p:sp>
      <p:sp>
        <p:nvSpPr>
          <p:cNvPr name="TextBox 18" id="18"/>
          <p:cNvSpPr txBox="true"/>
          <p:nvPr/>
        </p:nvSpPr>
        <p:spPr>
          <a:xfrm rot="0">
            <a:off x="7350210" y="1621580"/>
            <a:ext cx="9909090" cy="2795044"/>
          </a:xfrm>
          <a:prstGeom prst="rect">
            <a:avLst/>
          </a:prstGeom>
        </p:spPr>
        <p:txBody>
          <a:bodyPr anchor="t" rtlCol="false" tIns="0" lIns="0" bIns="0" rIns="0">
            <a:spAutoFit/>
          </a:bodyPr>
          <a:lstStyle/>
          <a:p>
            <a:pPr algn="ctr">
              <a:lnSpc>
                <a:spcPts val="9850"/>
              </a:lnSpc>
              <a:spcBef>
                <a:spcPct val="0"/>
              </a:spcBef>
            </a:pPr>
            <a:r>
              <a:rPr lang="en-US" sz="6396">
                <a:solidFill>
                  <a:srgbClr val="FFFFFF"/>
                </a:solidFill>
                <a:latin typeface="Anton"/>
                <a:ea typeface="Anton"/>
                <a:cs typeface="Anton"/>
                <a:sym typeface="Anton"/>
              </a:rPr>
              <a:t>EVA </a:t>
            </a:r>
          </a:p>
          <a:p>
            <a:pPr algn="ctr">
              <a:lnSpc>
                <a:spcPts val="6154"/>
              </a:lnSpc>
              <a:spcBef>
                <a:spcPct val="0"/>
              </a:spcBef>
            </a:pPr>
            <a:r>
              <a:rPr lang="en-US" sz="3996">
                <a:solidFill>
                  <a:srgbClr val="FFFFFF"/>
                </a:solidFill>
                <a:latin typeface="Anton"/>
                <a:ea typeface="Anton"/>
                <a:cs typeface="Anton"/>
                <a:sym typeface="Anton"/>
              </a:rPr>
              <a:t>“Wake up, the world is changing. Discover the Effect of wildfires with a click”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10000596">
            <a:off x="-3653413" y="4023335"/>
            <a:ext cx="16110923" cy="16747642"/>
          </a:xfrm>
          <a:custGeom>
            <a:avLst/>
            <a:gdLst/>
            <a:ahLst/>
            <a:cxnLst/>
            <a:rect r="r" b="b" t="t" l="l"/>
            <a:pathLst>
              <a:path h="16747642" w="16110923">
                <a:moveTo>
                  <a:pt x="0" y="0"/>
                </a:moveTo>
                <a:lnTo>
                  <a:pt x="16110923" y="0"/>
                </a:lnTo>
                <a:lnTo>
                  <a:pt x="16110923" y="16747642"/>
                </a:lnTo>
                <a:lnTo>
                  <a:pt x="0" y="16747642"/>
                </a:lnTo>
                <a:lnTo>
                  <a:pt x="0" y="0"/>
                </a:lnTo>
                <a:close/>
              </a:path>
            </a:pathLst>
          </a:custGeom>
          <a:blipFill>
            <a:blip r:embed="rId2"/>
            <a:stretch>
              <a:fillRect l="0" t="0" r="0" b="0"/>
            </a:stretch>
          </a:blipFill>
        </p:spPr>
      </p:sp>
      <p:sp>
        <p:nvSpPr>
          <p:cNvPr name="TextBox 3" id="3"/>
          <p:cNvSpPr txBox="true"/>
          <p:nvPr/>
        </p:nvSpPr>
        <p:spPr>
          <a:xfrm rot="0">
            <a:off x="1801641" y="2477411"/>
            <a:ext cx="5200815" cy="4848762"/>
          </a:xfrm>
          <a:prstGeom prst="rect">
            <a:avLst/>
          </a:prstGeom>
        </p:spPr>
        <p:txBody>
          <a:bodyPr anchor="t" rtlCol="false" tIns="0" lIns="0" bIns="0" rIns="0">
            <a:spAutoFit/>
          </a:bodyPr>
          <a:lstStyle/>
          <a:p>
            <a:pPr algn="l">
              <a:lnSpc>
                <a:spcPts val="3863"/>
              </a:lnSpc>
            </a:pPr>
            <a:r>
              <a:rPr lang="en-US" sz="2759">
                <a:solidFill>
                  <a:srgbClr val="FFFFFF"/>
                </a:solidFill>
                <a:latin typeface="Questrial"/>
                <a:ea typeface="Questrial"/>
                <a:cs typeface="Questrial"/>
                <a:sym typeface="Questrial"/>
              </a:rPr>
              <a:t>Our solution bridges the information gap in youth, providing an interactive and educational experience that opens the eyes to the environmental reality the moment the user opens the application, he is greeted by an interface designed to facilitate access to information,</a:t>
            </a:r>
          </a:p>
        </p:txBody>
      </p:sp>
      <p:sp>
        <p:nvSpPr>
          <p:cNvPr name="Freeform 4" id="4"/>
          <p:cNvSpPr/>
          <p:nvPr/>
        </p:nvSpPr>
        <p:spPr>
          <a:xfrm flipH="false" flipV="false" rot="-10000596">
            <a:off x="-10429355" y="6979729"/>
            <a:ext cx="16110923" cy="16747642"/>
          </a:xfrm>
          <a:custGeom>
            <a:avLst/>
            <a:gdLst/>
            <a:ahLst/>
            <a:cxnLst/>
            <a:rect r="r" b="b" t="t" l="l"/>
            <a:pathLst>
              <a:path h="16747642" w="16110923">
                <a:moveTo>
                  <a:pt x="0" y="0"/>
                </a:moveTo>
                <a:lnTo>
                  <a:pt x="16110923" y="0"/>
                </a:lnTo>
                <a:lnTo>
                  <a:pt x="16110923" y="16747642"/>
                </a:lnTo>
                <a:lnTo>
                  <a:pt x="0" y="16747642"/>
                </a:lnTo>
                <a:lnTo>
                  <a:pt x="0" y="0"/>
                </a:lnTo>
                <a:close/>
              </a:path>
            </a:pathLst>
          </a:custGeom>
          <a:blipFill>
            <a:blip r:embed="rId2"/>
            <a:stretch>
              <a:fillRect l="0" t="0" r="0" b="0"/>
            </a:stretch>
          </a:blipFill>
        </p:spPr>
      </p:sp>
      <p:grpSp>
        <p:nvGrpSpPr>
          <p:cNvPr name="Group 5" id="5"/>
          <p:cNvGrpSpPr>
            <a:grpSpLocks noChangeAspect="true"/>
          </p:cNvGrpSpPr>
          <p:nvPr/>
        </p:nvGrpSpPr>
        <p:grpSpPr>
          <a:xfrm rot="0">
            <a:off x="10830403" y="376200"/>
            <a:ext cx="4296785" cy="8501927"/>
            <a:chOff x="0" y="0"/>
            <a:chExt cx="2620010" cy="5184140"/>
          </a:xfrm>
        </p:grpSpPr>
        <p:sp>
          <p:nvSpPr>
            <p:cNvPr name="Freeform 6" id="6"/>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38A8"/>
            </a:solidFill>
          </p:spPr>
        </p:sp>
        <p:sp>
          <p:nvSpPr>
            <p:cNvPr name="Freeform 7" id="7"/>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80401" t="0" r="-80401" b="0"/>
              </a:stretch>
            </a:blipFill>
          </p:spPr>
        </p:sp>
        <p:sp>
          <p:nvSpPr>
            <p:cNvPr name="Freeform 8" id="8"/>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FFFFFF"/>
            </a:solidFill>
          </p:spPr>
        </p:sp>
        <p:sp>
          <p:nvSpPr>
            <p:cNvPr name="Freeform 9" id="9"/>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FFFFFF"/>
            </a:solidFill>
          </p:spPr>
        </p:sp>
        <p:sp>
          <p:nvSpPr>
            <p:cNvPr name="Freeform 10" id="10"/>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1E1E1E"/>
            </a:solidFill>
          </p:spPr>
        </p:sp>
        <p:sp>
          <p:nvSpPr>
            <p:cNvPr name="Freeform 11" id="11"/>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1E1E1E"/>
            </a:solidFill>
          </p:spPr>
        </p:sp>
        <p:sp>
          <p:nvSpPr>
            <p:cNvPr name="Freeform 12" id="12"/>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1E1E1E"/>
            </a:solidFill>
          </p:spPr>
        </p:sp>
        <p:sp>
          <p:nvSpPr>
            <p:cNvPr name="Freeform 13" id="13"/>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1E1E1E"/>
            </a:solidFill>
          </p:spPr>
        </p:sp>
        <p:sp>
          <p:nvSpPr>
            <p:cNvPr name="Freeform 14" id="14"/>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FFFFF"/>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341516" y="-6651025"/>
            <a:ext cx="16110923" cy="16747642"/>
          </a:xfrm>
          <a:custGeom>
            <a:avLst/>
            <a:gdLst/>
            <a:ahLst/>
            <a:cxnLst/>
            <a:rect r="r" b="b" t="t" l="l"/>
            <a:pathLst>
              <a:path h="16747642" w="16110923">
                <a:moveTo>
                  <a:pt x="0" y="0"/>
                </a:moveTo>
                <a:lnTo>
                  <a:pt x="16110923" y="0"/>
                </a:lnTo>
                <a:lnTo>
                  <a:pt x="16110923" y="16747642"/>
                </a:lnTo>
                <a:lnTo>
                  <a:pt x="0" y="16747642"/>
                </a:lnTo>
                <a:lnTo>
                  <a:pt x="0" y="0"/>
                </a:lnTo>
                <a:close/>
              </a:path>
            </a:pathLst>
          </a:custGeom>
          <a:blipFill>
            <a:blip r:embed="rId2"/>
            <a:stretch>
              <a:fillRect l="0" t="0" r="0" b="0"/>
            </a:stretch>
          </a:blipFill>
        </p:spPr>
      </p:sp>
      <p:sp>
        <p:nvSpPr>
          <p:cNvPr name="Freeform 3" id="3"/>
          <p:cNvSpPr/>
          <p:nvPr/>
        </p:nvSpPr>
        <p:spPr>
          <a:xfrm flipH="false" flipV="false" rot="0">
            <a:off x="-4977055" y="-3794226"/>
            <a:ext cx="14739066" cy="13670484"/>
          </a:xfrm>
          <a:custGeom>
            <a:avLst/>
            <a:gdLst/>
            <a:ahLst/>
            <a:cxnLst/>
            <a:rect r="r" b="b" t="t" l="l"/>
            <a:pathLst>
              <a:path h="13670484" w="14739066">
                <a:moveTo>
                  <a:pt x="0" y="0"/>
                </a:moveTo>
                <a:lnTo>
                  <a:pt x="14739066" y="0"/>
                </a:lnTo>
                <a:lnTo>
                  <a:pt x="14739066" y="13670484"/>
                </a:lnTo>
                <a:lnTo>
                  <a:pt x="0" y="13670484"/>
                </a:lnTo>
                <a:lnTo>
                  <a:pt x="0" y="0"/>
                </a:lnTo>
                <a:close/>
              </a:path>
            </a:pathLst>
          </a:custGeom>
          <a:blipFill>
            <a:blip r:embed="rId3">
              <a:alphaModFix amt="50000"/>
            </a:blip>
            <a:stretch>
              <a:fillRect l="0" t="0" r="0" b="0"/>
            </a:stretch>
          </a:blipFill>
        </p:spPr>
      </p:sp>
      <p:sp>
        <p:nvSpPr>
          <p:cNvPr name="Freeform 4" id="4"/>
          <p:cNvSpPr/>
          <p:nvPr/>
        </p:nvSpPr>
        <p:spPr>
          <a:xfrm flipH="false" flipV="false" rot="0">
            <a:off x="7752700" y="1023367"/>
            <a:ext cx="14885337" cy="14885337"/>
          </a:xfrm>
          <a:custGeom>
            <a:avLst/>
            <a:gdLst/>
            <a:ahLst/>
            <a:cxnLst/>
            <a:rect r="r" b="b" t="t" l="l"/>
            <a:pathLst>
              <a:path h="14885337" w="14885337">
                <a:moveTo>
                  <a:pt x="0" y="0"/>
                </a:moveTo>
                <a:lnTo>
                  <a:pt x="14885337" y="0"/>
                </a:lnTo>
                <a:lnTo>
                  <a:pt x="14885337" y="14885337"/>
                </a:lnTo>
                <a:lnTo>
                  <a:pt x="0" y="14885337"/>
                </a:lnTo>
                <a:lnTo>
                  <a:pt x="0" y="0"/>
                </a:lnTo>
                <a:close/>
              </a:path>
            </a:pathLst>
          </a:custGeom>
          <a:blipFill>
            <a:blip r:embed="rId4">
              <a:alphaModFix amt="43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527114" y="583059"/>
            <a:ext cx="16110923" cy="16747642"/>
          </a:xfrm>
          <a:custGeom>
            <a:avLst/>
            <a:gdLst/>
            <a:ahLst/>
            <a:cxnLst/>
            <a:rect r="r" b="b" t="t" l="l"/>
            <a:pathLst>
              <a:path h="16747642" w="16110923">
                <a:moveTo>
                  <a:pt x="0" y="0"/>
                </a:moveTo>
                <a:lnTo>
                  <a:pt x="16110923" y="0"/>
                </a:lnTo>
                <a:lnTo>
                  <a:pt x="16110923" y="16747642"/>
                </a:lnTo>
                <a:lnTo>
                  <a:pt x="0" y="16747642"/>
                </a:lnTo>
                <a:lnTo>
                  <a:pt x="0" y="0"/>
                </a:lnTo>
                <a:close/>
              </a:path>
            </a:pathLst>
          </a:custGeom>
          <a:blipFill>
            <a:blip r:embed="rId2"/>
            <a:stretch>
              <a:fillRect l="0" t="0" r="0" b="0"/>
            </a:stretch>
          </a:blipFill>
        </p:spPr>
      </p:sp>
      <p:grpSp>
        <p:nvGrpSpPr>
          <p:cNvPr name="Group 6" id="6"/>
          <p:cNvGrpSpPr/>
          <p:nvPr/>
        </p:nvGrpSpPr>
        <p:grpSpPr>
          <a:xfrm rot="0">
            <a:off x="2246073" y="1722796"/>
            <a:ext cx="13553875" cy="6841409"/>
            <a:chOff x="0" y="0"/>
            <a:chExt cx="3569745" cy="1801853"/>
          </a:xfrm>
        </p:grpSpPr>
        <p:sp>
          <p:nvSpPr>
            <p:cNvPr name="Freeform 7" id="7"/>
            <p:cNvSpPr/>
            <p:nvPr/>
          </p:nvSpPr>
          <p:spPr>
            <a:xfrm flipH="false" flipV="false" rot="0">
              <a:off x="0" y="0"/>
              <a:ext cx="3569745" cy="1801853"/>
            </a:xfrm>
            <a:custGeom>
              <a:avLst/>
              <a:gdLst/>
              <a:ahLst/>
              <a:cxnLst/>
              <a:rect r="r" b="b" t="t" l="l"/>
              <a:pathLst>
                <a:path h="1801853" w="3569745">
                  <a:moveTo>
                    <a:pt x="0" y="0"/>
                  </a:moveTo>
                  <a:lnTo>
                    <a:pt x="3569745" y="0"/>
                  </a:lnTo>
                  <a:lnTo>
                    <a:pt x="3569745" y="1801853"/>
                  </a:lnTo>
                  <a:lnTo>
                    <a:pt x="0" y="1801853"/>
                  </a:lnTo>
                  <a:close/>
                </a:path>
              </a:pathLst>
            </a:custGeom>
            <a:solidFill>
              <a:srgbClr val="0038A8">
                <a:alpha val="40000"/>
              </a:srgbClr>
            </a:solidFill>
          </p:spPr>
        </p:sp>
        <p:sp>
          <p:nvSpPr>
            <p:cNvPr name="TextBox 8" id="8"/>
            <p:cNvSpPr txBox="true"/>
            <p:nvPr/>
          </p:nvSpPr>
          <p:spPr>
            <a:xfrm>
              <a:off x="0" y="-47625"/>
              <a:ext cx="3569745" cy="184947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660476" y="5831674"/>
            <a:ext cx="10922100" cy="1464841"/>
            <a:chOff x="0" y="0"/>
            <a:chExt cx="2876602" cy="385802"/>
          </a:xfrm>
        </p:grpSpPr>
        <p:sp>
          <p:nvSpPr>
            <p:cNvPr name="Freeform 10" id="10"/>
            <p:cNvSpPr/>
            <p:nvPr/>
          </p:nvSpPr>
          <p:spPr>
            <a:xfrm flipH="false" flipV="false" rot="0">
              <a:off x="0" y="0"/>
              <a:ext cx="2876602" cy="385802"/>
            </a:xfrm>
            <a:custGeom>
              <a:avLst/>
              <a:gdLst/>
              <a:ahLst/>
              <a:cxnLst/>
              <a:rect r="r" b="b" t="t" l="l"/>
              <a:pathLst>
                <a:path h="385802" w="2876602">
                  <a:moveTo>
                    <a:pt x="0" y="0"/>
                  </a:moveTo>
                  <a:lnTo>
                    <a:pt x="2876602" y="0"/>
                  </a:lnTo>
                  <a:lnTo>
                    <a:pt x="2876602" y="385802"/>
                  </a:lnTo>
                  <a:lnTo>
                    <a:pt x="0" y="385802"/>
                  </a:lnTo>
                  <a:close/>
                </a:path>
              </a:pathLst>
            </a:custGeom>
            <a:solidFill>
              <a:srgbClr val="0038A8"/>
            </a:solidFill>
          </p:spPr>
        </p:sp>
        <p:sp>
          <p:nvSpPr>
            <p:cNvPr name="TextBox 11" id="11"/>
            <p:cNvSpPr txBox="true"/>
            <p:nvPr/>
          </p:nvSpPr>
          <p:spPr>
            <a:xfrm>
              <a:off x="0" y="-47625"/>
              <a:ext cx="2876602" cy="433427"/>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288107" y="-4909238"/>
            <a:ext cx="8229600" cy="8229600"/>
          </a:xfrm>
          <a:custGeom>
            <a:avLst/>
            <a:gdLst/>
            <a:ahLst/>
            <a:cxnLst/>
            <a:rect r="r" b="b" t="t" l="l"/>
            <a:pathLst>
              <a:path h="8229600" w="8229600">
                <a:moveTo>
                  <a:pt x="0" y="0"/>
                </a:moveTo>
                <a:lnTo>
                  <a:pt x="8229600" y="0"/>
                </a:lnTo>
                <a:lnTo>
                  <a:pt x="8229600" y="8229600"/>
                </a:lnTo>
                <a:lnTo>
                  <a:pt x="0" y="8229600"/>
                </a:lnTo>
                <a:lnTo>
                  <a:pt x="0" y="0"/>
                </a:lnTo>
                <a:close/>
              </a:path>
            </a:pathLst>
          </a:custGeom>
          <a:blipFill>
            <a:blip r:embed="rId6"/>
            <a:stretch>
              <a:fillRect l="0" t="0" r="0" b="0"/>
            </a:stretch>
          </a:blipFill>
        </p:spPr>
      </p:sp>
      <p:sp>
        <p:nvSpPr>
          <p:cNvPr name="TextBox 13" id="13"/>
          <p:cNvSpPr txBox="true"/>
          <p:nvPr/>
        </p:nvSpPr>
        <p:spPr>
          <a:xfrm rot="0">
            <a:off x="2246073" y="2882212"/>
            <a:ext cx="13553875" cy="3102611"/>
          </a:xfrm>
          <a:prstGeom prst="rect">
            <a:avLst/>
          </a:prstGeom>
        </p:spPr>
        <p:txBody>
          <a:bodyPr anchor="t" rtlCol="false" tIns="0" lIns="0" bIns="0" rIns="0">
            <a:spAutoFit/>
          </a:bodyPr>
          <a:lstStyle/>
          <a:p>
            <a:pPr algn="ctr">
              <a:lnSpc>
                <a:spcPts val="25339"/>
              </a:lnSpc>
              <a:spcBef>
                <a:spcPct val="0"/>
              </a:spcBef>
            </a:pPr>
            <a:r>
              <a:rPr lang="en-US" sz="18099" spc="995">
                <a:solidFill>
                  <a:srgbClr val="FFFFFF"/>
                </a:solidFill>
                <a:latin typeface="Anton"/>
                <a:ea typeface="Anton"/>
                <a:cs typeface="Anton"/>
                <a:sym typeface="Anton"/>
              </a:rPr>
              <a:t>THANKS</a:t>
            </a:r>
          </a:p>
        </p:txBody>
      </p:sp>
      <p:sp>
        <p:nvSpPr>
          <p:cNvPr name="TextBox 14" id="14"/>
          <p:cNvSpPr txBox="true"/>
          <p:nvPr/>
        </p:nvSpPr>
        <p:spPr>
          <a:xfrm rot="0">
            <a:off x="3660476" y="5860998"/>
            <a:ext cx="10922100" cy="1221486"/>
          </a:xfrm>
          <a:prstGeom prst="rect">
            <a:avLst/>
          </a:prstGeom>
        </p:spPr>
        <p:txBody>
          <a:bodyPr anchor="t" rtlCol="false" tIns="0" lIns="0" bIns="0" rIns="0">
            <a:spAutoFit/>
          </a:bodyPr>
          <a:lstStyle/>
          <a:p>
            <a:pPr algn="ctr">
              <a:lnSpc>
                <a:spcPts val="9323"/>
              </a:lnSpc>
              <a:spcBef>
                <a:spcPct val="0"/>
              </a:spcBef>
            </a:pPr>
            <a:r>
              <a:rPr lang="en-US" sz="6659" spc="366">
                <a:solidFill>
                  <a:srgbClr val="FFFFFF"/>
                </a:solidFill>
                <a:latin typeface="Horizon"/>
                <a:ea typeface="Horizon"/>
                <a:cs typeface="Horizon"/>
                <a:sym typeface="Horizon"/>
              </a:rPr>
              <a:t>FOR WATCHING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DAGSxppn7CQ</dc:identifier>
  <dcterms:modified xsi:type="dcterms:W3CDTF">2011-08-01T06:04:30Z</dcterms:modified>
  <cp:revision>1</cp:revision>
  <dc:title>Presentación Diapositivas Marketing y Negocios Profesional Azul y Negro</dc:title>
</cp:coreProperties>
</file>